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0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849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4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984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9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18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3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507237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53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06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37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30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05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80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90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3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118"/>
            <a:ext cx="1767506" cy="5139822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05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5816"/>
            <a:ext cx="8991600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>
              <a:spcBef>
                <a:spcPts val="750"/>
              </a:spcBef>
              <a:buClr>
                <a:srgbClr val="353535"/>
              </a:buClr>
            </a:pPr>
            <a:r>
              <a:rPr lang="en-IN" sz="4200" b="1" spc="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CAPSTONE</a:t>
            </a:r>
            <a:r>
              <a:rPr lang="en-IN" sz="4200" b="1" spc="-8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4200" b="1" spc="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PROJECT</a:t>
            </a:r>
            <a:br>
              <a:rPr lang="en-IN" sz="4200" b="1" spc="-4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IN" sz="4200" b="1" spc="-45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on</a:t>
            </a:r>
            <a:br>
              <a:rPr lang="en-IN" sz="4200" b="1" spc="-4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IN" sz="4000" b="1" spc="3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+mn-ea"/>
                <a:cs typeface="+mn-cs"/>
              </a:rPr>
              <a:t>BOOK RECOMMENDATION SYSTEM</a:t>
            </a:r>
            <a:endParaRPr lang="en-IN" sz="42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25653-026C-4845-A0D3-CC945A24A9C9}"/>
              </a:ext>
            </a:extLst>
          </p:cNvPr>
          <p:cNvSpPr/>
          <p:nvPr/>
        </p:nvSpPr>
        <p:spPr>
          <a:xfrm>
            <a:off x="5791200" y="4281726"/>
            <a:ext cx="353875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Presented by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nstantia" panose="02030602050306030303" pitchFamily="18" charset="0"/>
            </a:endParaRPr>
          </a:p>
          <a:p>
            <a:pPr algn="ctr"/>
            <a:r>
              <a:rPr lang="en-US" b="1" dirty="0" err="1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Bishnu</a:t>
            </a:r>
            <a:r>
              <a:rPr lang="en-US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 prasad </a:t>
            </a:r>
            <a:r>
              <a:rPr lang="en-US" b="1" dirty="0" err="1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mohapatro</a:t>
            </a:r>
            <a:endParaRPr lang="en-US" b="1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n w="0"/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Data Science Trainee, </a:t>
            </a:r>
            <a:r>
              <a:rPr lang="en-US" sz="1400" b="1" dirty="0" err="1">
                <a:ln w="0"/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Almabetter</a:t>
            </a:r>
            <a:endParaRPr lang="en-US" sz="1400" b="1" dirty="0">
              <a:ln w="0"/>
              <a:solidFill>
                <a:srgbClr val="0070C0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ibrary GIFs - Get the best GIF on GIPHY">
            <a:extLst>
              <a:ext uri="{FF2B5EF4-FFF2-40B4-BE49-F238E27FC236}">
                <a16:creationId xmlns:a16="http://schemas.microsoft.com/office/drawing/2014/main" id="{ECCB2BD1-A914-45A0-9355-F75FB7FF75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26" y="2107805"/>
            <a:ext cx="3924147" cy="20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1" y="96016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u="sng" spc="7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OBSERVATIONS</a:t>
            </a:r>
            <a:r>
              <a:rPr lang="en-US" sz="2000" b="1" u="sng" spc="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2000" b="1" u="sng" spc="90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FROM</a:t>
            </a:r>
            <a:r>
              <a:rPr lang="en-US" sz="2000" b="1" u="sng" spc="-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2000" b="1" u="sng" spc="2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RATINGS_DF</a:t>
            </a:r>
            <a:r>
              <a:rPr lang="en-US" sz="2000" b="1" u="sng" spc="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 (BOOK_RATING)</a:t>
            </a:r>
            <a:endParaRPr lang="en-US" sz="2000" b="1" u="sng" dirty="0">
              <a:solidFill>
                <a:srgbClr val="C0000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320" y="1200378"/>
            <a:ext cx="513842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350"/>
              </a:spcBef>
              <a:buFont typeface="Wingdings" panose="05000000000000000000" pitchFamily="2" charset="2"/>
              <a:buChar char="q"/>
              <a:tabLst>
                <a:tab pos="375285" algn="l"/>
                <a:tab pos="375920" algn="l"/>
              </a:tabLst>
            </a:pP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1400" b="1" spc="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q"/>
              <a:tabLst>
                <a:tab pos="375285" algn="l"/>
                <a:tab pos="375920" algn="l"/>
              </a:tabLst>
            </a:pP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1694686"/>
            <a:ext cx="7877556" cy="3352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DATA</a:t>
            </a:r>
            <a:r>
              <a:rPr lang="en-IN" sz="2400" b="1" u="sng" spc="-7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CLEANING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2400" y="3645815"/>
            <a:ext cx="7162800" cy="9220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2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Value Imputation:</a:t>
            </a:r>
          </a:p>
          <a:p>
            <a:pPr marL="12700">
              <a:lnSpc>
                <a:spcPct val="200000"/>
              </a:lnSpc>
            </a:pP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column has 40% missing values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1126738"/>
            <a:ext cx="8199120" cy="227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IMPUTING MISSING 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4476750"/>
            <a:ext cx="7628255" cy="54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28571"/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column.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SzPct val="128571"/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  <a:r>
              <a:rPr lang="en-US" sz="16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(right</a:t>
            </a:r>
            <a:r>
              <a:rPr lang="en-US"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tail)</a:t>
            </a:r>
            <a:r>
              <a:rPr lang="en-US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982490"/>
            <a:ext cx="5334000" cy="318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DATA</a:t>
            </a:r>
            <a:r>
              <a:rPr lang="en-IN" sz="2400" b="1" u="sng" spc="-7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CLEANING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8754" y="1240358"/>
            <a:ext cx="321818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315" algn="l"/>
              </a:tabLst>
            </a:pPr>
            <a:r>
              <a:rPr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Null Value Imputation:</a:t>
            </a:r>
            <a:endParaRPr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472" y="1726691"/>
            <a:ext cx="4376928" cy="3416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heel spokes="1"/>
      </p:transition>
    </mc:Choice>
    <mc:Fallback xmlns="">
      <p:transition spd="slow">
        <p:wheel spokes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28269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REPLACING</a:t>
            </a:r>
            <a:r>
              <a:rPr lang="en-US" sz="2400" b="1" u="sng" spc="-5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STRINGS</a:t>
            </a:r>
            <a:r>
              <a:rPr lang="en-US" sz="2400" b="1" u="sng" spc="-4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BY</a:t>
            </a:r>
            <a:r>
              <a:rPr lang="en-US" sz="2400" b="1" u="sng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INT</a:t>
            </a:r>
            <a:r>
              <a:rPr lang="en-US" sz="2400" b="1" u="sng" spc="-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VALUES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200150"/>
            <a:ext cx="6736081" cy="3675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 dir="r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78" y="507237"/>
            <a:ext cx="8935721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200" y="1200150"/>
            <a:ext cx="6367145" cy="3700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1.)</a:t>
            </a:r>
            <a:r>
              <a:rPr lang="en-IN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5"/>
              </a:spcBef>
            </a:pP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lang="en-IN"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sz="1600" b="1" spc="-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Rating(WR)=[vR/(v+m)]+[mC/(v+m)]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0"/>
              </a:spcBef>
            </a:pP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</a:p>
          <a:p>
            <a:pPr marL="12700">
              <a:lnSpc>
                <a:spcPct val="150000"/>
              </a:lnSpc>
            </a:pP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203325">
              <a:lnSpc>
                <a:spcPct val="150000"/>
              </a:lnSpc>
            </a:pPr>
            <a:r>
              <a:rPr sz="16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listed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chart; </a:t>
            </a:r>
            <a:r>
              <a:rPr sz="1600" b="1" spc="-4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k;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254"/>
              </a:spcBef>
            </a:pP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8761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228512"/>
            <a:ext cx="7405987" cy="3914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 dir="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10805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201438"/>
            <a:ext cx="4472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2.)</a:t>
            </a:r>
            <a:r>
              <a:rPr lang="en-I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  <a:r>
              <a:rPr sz="18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9" y="2758949"/>
            <a:ext cx="3023616" cy="20400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0558" y="2758949"/>
            <a:ext cx="3253564" cy="20400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74977" y="2344255"/>
            <a:ext cx="53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5" dirty="0">
                <a:solidFill>
                  <a:srgbClr val="124F5C"/>
                </a:solidFill>
                <a:latin typeface="Tahoma"/>
                <a:cs typeface="Tahoma"/>
              </a:rPr>
              <a:t>SVD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3607" y="2344255"/>
            <a:ext cx="574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5" dirty="0">
                <a:solidFill>
                  <a:srgbClr val="124F5C"/>
                </a:solidFill>
                <a:latin typeface="Tahoma"/>
                <a:cs typeface="Tahoma"/>
              </a:rPr>
              <a:t>NMF</a:t>
            </a:r>
            <a:r>
              <a:rPr lang="en-IN" sz="1800" b="1" spc="85" dirty="0">
                <a:solidFill>
                  <a:srgbClr val="124F5C"/>
                </a:solidFill>
                <a:latin typeface="Tahoma"/>
                <a:cs typeface="Tahoma"/>
              </a:rPr>
              <a:t>`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231448"/>
            <a:ext cx="33432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8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152" y="1867954"/>
            <a:ext cx="7683795" cy="2216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4" y="507237"/>
            <a:ext cx="9005316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292418"/>
            <a:ext cx="2108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84" y="1996439"/>
            <a:ext cx="8926068" cy="2945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899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b="1" u="sng" spc="600" dirty="0">
                <a:latin typeface="Algerian" panose="04020705040A02060702" pitchFamily="82" charset="0"/>
              </a:rPr>
              <a:t>Content</a:t>
            </a:r>
            <a:r>
              <a:rPr lang="en-IN" sz="2800" b="1" u="sng" spc="600" dirty="0">
                <a:latin typeface="Algerian" panose="04020705040A02060702" pitchFamily="82" charset="0"/>
              </a:rPr>
              <a:t>:</a:t>
            </a:r>
            <a:endParaRPr sz="2800" b="1" u="sng" spc="600" dirty="0">
              <a:latin typeface="Algerian" panose="04020705040A02060702" pitchFamily="8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7800" y="970306"/>
            <a:ext cx="3542665" cy="417319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50000"/>
              </a:lnSpc>
              <a:spcBef>
                <a:spcPts val="3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1600" b="1" spc="-7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600" b="1" spc="-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IN"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1600" b="1" spc="-4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00" b="1" spc="-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1600" b="1" spc="-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IN"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600" b="1" spc="-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sz="1600" b="1" spc="-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lang="en-IN"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Imputing</a:t>
            </a:r>
            <a:r>
              <a:rPr sz="1600" b="1" spc="-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1600" b="1" spc="-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IN" sz="1600" b="1" spc="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1600" b="1" spc="-4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1600" b="1" spc="-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1600" b="1" spc="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1600" b="1" spc="-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IN"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push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256" y="507237"/>
            <a:ext cx="9000744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38834"/>
            <a:ext cx="2108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740210"/>
            <a:ext cx="7943494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1206509"/>
            <a:ext cx="3835400" cy="6565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User-ID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8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193458</a:t>
            </a:r>
            <a:endParaRPr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set: predicted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top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2604091"/>
            <a:ext cx="6725411" cy="2143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412503"/>
            <a:ext cx="34690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set: actual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8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536965"/>
            <a:ext cx="7540752" cy="2099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 hasBounce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639" y="1191840"/>
            <a:ext cx="5220335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3.)Collaborative</a:t>
            </a:r>
            <a:r>
              <a:rPr sz="20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Filtering-(Item-Item</a:t>
            </a:r>
            <a:r>
              <a:rPr sz="20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based)</a:t>
            </a:r>
            <a:endParaRPr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17500">
              <a:lnSpc>
                <a:spcPct val="100000"/>
              </a:lnSpc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730814"/>
            <a:ext cx="6521196" cy="2254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6" y="1272227"/>
            <a:ext cx="6132830" cy="695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20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sz="16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Harry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Potter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Sorcerer's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Stone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(Book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" y="2686811"/>
            <a:ext cx="1508760" cy="2279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448" y="2686811"/>
            <a:ext cx="6896100" cy="22799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6653" y="2357589"/>
            <a:ext cx="121452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I</a:t>
            </a:r>
            <a:r>
              <a:rPr sz="1400" b="1" spc="-75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n</a:t>
            </a:r>
            <a:r>
              <a:rPr sz="1400" b="1" spc="50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put</a:t>
            </a:r>
            <a:endParaRPr sz="1400" b="1" dirty="0">
              <a:latin typeface="Stencil" panose="040409050D0802020404" pitchFamily="82" charset="0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0" y="2357589"/>
            <a:ext cx="121452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Ou</a:t>
            </a:r>
            <a:r>
              <a:rPr sz="1400" b="1" spc="35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t</a:t>
            </a:r>
            <a:r>
              <a:rPr sz="1400" b="1" spc="50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put</a:t>
            </a:r>
            <a:endParaRPr sz="1400" b="1" dirty="0">
              <a:latin typeface="Stencil" panose="040409050D0802020404" pitchFamily="82" charset="0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190371"/>
            <a:ext cx="522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4.)</a:t>
            </a:r>
            <a:r>
              <a:rPr lang="en-IN" sz="18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  <a:r>
              <a:rPr sz="18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Filtering-(User-Item</a:t>
            </a:r>
            <a:r>
              <a:rPr sz="18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based)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38350"/>
            <a:ext cx="7302638" cy="2849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732851"/>
            <a:ext cx="7093458" cy="29954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0733" y="1184409"/>
            <a:ext cx="171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832" y="125094"/>
            <a:ext cx="900216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15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CON</a:t>
            </a:r>
            <a:r>
              <a:rPr lang="en-IN" sz="2800" b="1" u="sng" spc="1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</a:t>
            </a: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LUSION</a:t>
            </a:r>
            <a:endParaRPr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123950"/>
            <a:ext cx="8296909" cy="3472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6985" indent="-31115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-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EDA,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Top-10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1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400" b="1" spc="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1400" b="1" spc="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novels.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Lovely</a:t>
            </a:r>
            <a:r>
              <a:rPr sz="1400" b="1" spc="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Bone </a:t>
            </a:r>
            <a:r>
              <a:rPr sz="1400" b="1" spc="-3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Bees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perceived.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marR="5080" indent="-311150" algn="just">
              <a:lnSpc>
                <a:spcPct val="150000"/>
              </a:lnSpc>
              <a:spcBef>
                <a:spcPts val="107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  <a:r>
              <a:rPr sz="1400" b="1" spc="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readers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20-35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sz="1400" b="1" spc="-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namely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USA,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Canada,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UK,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Germany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Spain.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marR="6350" indent="-311150" algn="just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distribution,</a:t>
            </a:r>
            <a:r>
              <a:rPr sz="1400" b="1" spc="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sz="1400" b="1" spc="-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indent="-311150" algn="just">
              <a:lnSpc>
                <a:spcPct val="150000"/>
              </a:lnSpc>
              <a:spcBef>
                <a:spcPts val="1295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Agatha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Christie,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William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Shakespeare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Stephen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marR="5715" indent="-311150" algn="just">
              <a:lnSpc>
                <a:spcPct val="150000"/>
              </a:lnSpc>
              <a:spcBef>
                <a:spcPts val="107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modelling,</a:t>
            </a:r>
            <a:r>
              <a:rPr sz="1400" b="1" spc="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b="1" spc="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</a:t>
            </a:r>
            <a:r>
              <a:rPr sz="1400" b="1" spc="-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worked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NMF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(MAE) </a:t>
            </a:r>
            <a:r>
              <a:rPr sz="14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E2A0-43AB-4498-A7E4-87C17BF3418F}"/>
              </a:ext>
            </a:extLst>
          </p:cNvPr>
          <p:cNvSpPr txBox="1"/>
          <p:nvPr/>
        </p:nvSpPr>
        <p:spPr>
          <a:xfrm>
            <a:off x="7915909" y="46814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Narrow" panose="020B0606020202030204" pitchFamily="34" charset="0"/>
              </a:rPr>
              <a:t>Cont.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8761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15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CON</a:t>
            </a:r>
            <a:r>
              <a:rPr lang="en-IN" sz="2800" b="1" u="sng" spc="1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</a:t>
            </a: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LUSION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1" y="1083618"/>
            <a:ext cx="8839200" cy="297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200000"/>
              </a:lnSpc>
              <a:spcBef>
                <a:spcPts val="100"/>
              </a:spcBef>
              <a:buClr>
                <a:srgbClr val="F5FCFF"/>
              </a:buClr>
              <a:buSzPct val="5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en-I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1400" b="1" spc="3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customers. </a:t>
            </a:r>
            <a:r>
              <a:rPr sz="1400" b="1" spc="-4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 are very powerful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can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the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too who has visited the site for the first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time. </a:t>
            </a:r>
            <a:endParaRPr lang="en-IN" sz="1400" b="1" spc="-1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200000"/>
              </a:lnSpc>
              <a:spcBef>
                <a:spcPts val="100"/>
              </a:spcBef>
              <a:buClr>
                <a:srgbClr val="F5FCFF"/>
              </a:buClr>
              <a:buSzPct val="5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en-I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are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 trending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rated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recommend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profitto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marR="252095">
              <a:lnSpc>
                <a:spcPct val="200000"/>
              </a:lnSpc>
              <a:spcBef>
                <a:spcPts val="20"/>
              </a:spcBef>
            </a:pPr>
            <a:r>
              <a:rPr lang="en-IN"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3.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-43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</a:t>
            </a:r>
            <a:r>
              <a:rPr lang="en-IN"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en-IN"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reader based on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interest. The books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used by online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provide ebooks like google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playbooks,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library,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Read’s,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11911"/>
            <a:ext cx="9144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CHALLENGES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381" y="1276350"/>
            <a:ext cx="8223884" cy="27486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sz="14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  <a:r>
              <a:rPr sz="14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1335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sz="14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5715" indent="-317500">
              <a:lnSpc>
                <a:spcPct val="150000"/>
              </a:lnSpc>
              <a:spcBef>
                <a:spcPts val="1080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consisted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4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1335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1400" b="1" spc="3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1400" b="1" spc="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imputations</a:t>
            </a:r>
            <a:r>
              <a:rPr sz="1400" b="1" spc="3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quite</a:t>
            </a:r>
            <a:r>
              <a:rPr lang="en-I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  <a:r>
              <a:rPr sz="1400" b="1" spc="-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switch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7237"/>
            <a:ext cx="87534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114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PROBLEM</a:t>
            </a:r>
            <a:r>
              <a:rPr lang="en-IN" sz="2800" b="1" u="sng" spc="-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8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STATEMENT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553267"/>
            <a:ext cx="7781798" cy="290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eca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es,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Youtube,</a:t>
            </a:r>
            <a:r>
              <a:rPr sz="1600" b="1" spc="-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Netflix,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sz="1600" b="1" spc="-4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mmen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1600" b="1" spc="-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evant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spcBef>
                <a:spcPts val="50"/>
              </a:spcBef>
              <a:buFont typeface="Wingdings" panose="05000000000000000000" pitchFamily="2" charset="2"/>
              <a:buChar char="q"/>
            </a:pP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145415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sz="1600" b="1" spc="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b="1" spc="-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popularity </a:t>
            </a:r>
            <a:r>
              <a:rPr sz="16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interests.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11911"/>
            <a:ext cx="9144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FUTURE</a:t>
            </a:r>
            <a:r>
              <a:rPr lang="en-IN" sz="2800" b="1" u="sng" spc="-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800" b="1" u="sng" spc="1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SCOPE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630626"/>
            <a:ext cx="8226425" cy="2054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  <a:tabLst>
                <a:tab pos="330200" algn="l"/>
              </a:tabLst>
            </a:pP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dataset,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namely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Genre,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etc,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content-filtering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collaborative-filtering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5080" indent="-317500" algn="just">
              <a:lnSpc>
                <a:spcPct val="150000"/>
              </a:lnSpc>
              <a:spcBef>
                <a:spcPts val="1080"/>
              </a:spcBef>
              <a:buFont typeface="Wingdings" panose="05000000000000000000" pitchFamily="2" charset="2"/>
              <a:buChar char="v"/>
              <a:tabLst>
                <a:tab pos="330200" algn="l"/>
              </a:tabLst>
            </a:pP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Age,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etc.,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then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voting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belongs.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ank-you-calligraphy GIFs - Get the best GIF on GIPHY">
            <a:extLst>
              <a:ext uri="{FF2B5EF4-FFF2-40B4-BE49-F238E27FC236}">
                <a16:creationId xmlns:a16="http://schemas.microsoft.com/office/drawing/2014/main" id="{2FBFE797-F03F-419C-B26B-819ABD1A80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777777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25"/>
              </a:spcBef>
            </a:pPr>
            <a:r>
              <a:rPr lang="en-IN" sz="2800" b="1" u="sng" spc="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DATA</a:t>
            </a:r>
            <a:r>
              <a:rPr lang="en-IN" sz="2800" b="1" u="sng" spc="-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800" b="1" u="sng" spc="10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SUMMARY</a:t>
            </a:r>
            <a:br>
              <a:rPr lang="en-IN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endParaRPr sz="1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9702" y="734861"/>
            <a:ext cx="6284595" cy="14811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3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Users_dataset</a:t>
            </a:r>
            <a:r>
              <a:rPr lang="en-IN" sz="16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</a:tabLst>
            </a:pP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6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</a:tabLst>
            </a:pP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(contains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city,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commas)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465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  <a:tab pos="3641725" algn="l"/>
              </a:tabLst>
            </a:pP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465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  <a:tab pos="3641725" algn="l"/>
              </a:tabLst>
            </a:pP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788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6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9702" y="2270484"/>
            <a:ext cx="2940685" cy="17145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2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Books_dataset</a:t>
            </a:r>
            <a:r>
              <a:rPr lang="en-IN" sz="16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Book-Title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Book-Author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Year-Of-Publication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0200" y="4028293"/>
            <a:ext cx="2133600" cy="86049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15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Ratings_dataset</a:t>
            </a:r>
            <a:r>
              <a:rPr lang="en-IN" sz="16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User-ID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7835" y="2571750"/>
            <a:ext cx="2936875" cy="11451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Image-URL-S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Image-URL-M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Image-URL-L</a:t>
            </a:r>
            <a:endParaRPr lang="en-IN" sz="1600" b="1" spc="5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lang="en-IN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of Dataset – (271360,8)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8466" y="4408639"/>
            <a:ext cx="3015615" cy="57515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Book-Rating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-3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lus/>
      </p:transition>
    </mc:Choice>
    <mc:Fallback xmlns="">
      <p:transition spd="slow">
        <p:plu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OBSERVATIONS</a:t>
            </a:r>
            <a:r>
              <a:rPr lang="en-US" sz="2400" b="1" u="sng" spc="-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FROM</a:t>
            </a:r>
            <a:r>
              <a:rPr lang="en-US" sz="2400" b="1" u="sng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USERS_DF</a:t>
            </a:r>
            <a:r>
              <a:rPr lang="en-US" sz="2400" b="1" u="sng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-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(AGE)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069244"/>
            <a:ext cx="3962400" cy="5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5080" indent="-321945">
              <a:lnSpc>
                <a:spcPct val="114999"/>
              </a:lnSpc>
              <a:spcBef>
                <a:spcPts val="10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b="1" spc="-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4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umn.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177422"/>
            <a:ext cx="4572000" cy="32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OBSERVATIONS</a:t>
            </a:r>
            <a:r>
              <a:rPr lang="en-US" sz="2400" b="1" u="sng" spc="-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FROM</a:t>
            </a:r>
            <a:r>
              <a:rPr lang="en-US" sz="2400" b="1" u="sng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USERS_DF</a:t>
            </a:r>
            <a:r>
              <a:rPr lang="en-US" sz="2400" b="1" u="sng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-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(AGE)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758" y="1697202"/>
            <a:ext cx="4422242" cy="488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14999"/>
              </a:lnSpc>
              <a:spcBef>
                <a:spcPts val="10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2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IN"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43815" indent="-329565">
              <a:lnSpc>
                <a:spcPct val="114999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 gr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4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IN"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594" y="1159304"/>
            <a:ext cx="4551247" cy="359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u"/>
      </p:transition>
    </mc:Choice>
    <mc:Fallback xmlns="">
      <p:transition spd="slow">
        <p:pull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512516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OBSERVATIONS</a:t>
            </a:r>
            <a:r>
              <a:rPr lang="en-US" sz="2400" b="1" u="sng" spc="-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FROM</a:t>
            </a:r>
            <a:r>
              <a:rPr lang="en-US" sz="2400" b="1" u="sng" spc="-2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USERS_DF</a:t>
            </a:r>
            <a:r>
              <a:rPr lang="en-US" sz="2400" b="1" u="sng" spc="-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(LOCATION)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456802"/>
            <a:ext cx="4719955" cy="69038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50000"/>
              </a:lnSpc>
              <a:spcBef>
                <a:spcPts val="345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sz="14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2709955"/>
            <a:ext cx="5943600" cy="2422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ru"/>
      </p:transition>
    </mc:Choice>
    <mc:Fallback xmlns="">
      <p:transition spd="slow">
        <p:pull dir="r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500" y="318198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OBSERVATIONS</a:t>
            </a:r>
            <a:r>
              <a:rPr lang="en-US" sz="2400" b="1" u="sng" spc="-1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spc="9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FROM</a:t>
            </a:r>
            <a:r>
              <a:rPr lang="en-US" sz="2400" b="1" u="sng" spc="-2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spc="5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BOOK_DF</a:t>
            </a:r>
            <a:r>
              <a:rPr lang="en-US" sz="2400" b="1" u="sng" spc="-2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spc="1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(AUTHORS)</a:t>
            </a:r>
            <a:endParaRPr 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0" y="4640425"/>
            <a:ext cx="60877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Agatha</a:t>
            </a:r>
            <a:r>
              <a:rPr lang="en-US" sz="16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christie</a:t>
            </a:r>
            <a:r>
              <a:rPr lang="en-US"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</a:t>
            </a:r>
            <a:r>
              <a:rPr lang="en-US"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US"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lang="en-US"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en-US" sz="1600" b="1" spc="-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313" y="1138131"/>
            <a:ext cx="8001974" cy="3193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d"/>
      </p:transition>
    </mc:Choice>
    <mc:Fallback xmlns="">
      <p:transition spd="slow">
        <p:cover dir="l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361950"/>
            <a:ext cx="8960556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OBSERVATIONS</a:t>
            </a:r>
            <a:r>
              <a:rPr lang="en-US" sz="2400" b="1" u="sng" spc="-2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US" sz="2400" b="1" u="sng" spc="9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FROM</a:t>
            </a:r>
            <a:r>
              <a:rPr lang="en-US" sz="2400" b="1" u="sng" spc="-3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US" sz="2400" b="1" u="sng" spc="5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BOOK_DF</a:t>
            </a:r>
            <a:r>
              <a:rPr lang="en-US" sz="2400" b="1" u="sng" spc="-3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US" sz="2400" b="1" u="sng" spc="2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(PUBLISHERS)</a:t>
            </a:r>
            <a:endParaRPr 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4748389"/>
            <a:ext cx="59658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Harlequin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published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007" y="1123950"/>
            <a:ext cx="8451342" cy="3491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69</TotalTime>
  <Words>960</Words>
  <Application>Microsoft Office PowerPoint</Application>
  <PresentationFormat>On-screen Show (16:9)</PresentationFormat>
  <Paragraphs>124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Algerian</vt:lpstr>
      <vt:lpstr>Arial</vt:lpstr>
      <vt:lpstr>Arial Narrow</vt:lpstr>
      <vt:lpstr>Century Gothic</vt:lpstr>
      <vt:lpstr>Constantia</vt:lpstr>
      <vt:lpstr>Copperplate Gothic Bold</vt:lpstr>
      <vt:lpstr>Stencil</vt:lpstr>
      <vt:lpstr>Tahoma</vt:lpstr>
      <vt:lpstr>Times New Roman</vt:lpstr>
      <vt:lpstr>Verdana</vt:lpstr>
      <vt:lpstr>Wingdings</vt:lpstr>
      <vt:lpstr>Wingdings 3</vt:lpstr>
      <vt:lpstr>Wisp</vt:lpstr>
      <vt:lpstr>CAPSTONE PROJECT on BOOK RECOMMENDATION SYSTEM</vt:lpstr>
      <vt:lpstr>Content:</vt:lpstr>
      <vt:lpstr>PROBLEM STATEMENT</vt:lpstr>
      <vt:lpstr>DATA SUMMARY </vt:lpstr>
      <vt:lpstr>OBSERVATIONS FROM USERS_DF (AGE)</vt:lpstr>
      <vt:lpstr>OBSERVATIONS FROM USERS_DF (AGE)</vt:lpstr>
      <vt:lpstr>OBSERVATIONS FROM USERS_DF (LOCATION)</vt:lpstr>
      <vt:lpstr>PowerPoint Presentation</vt:lpstr>
      <vt:lpstr>PowerPoint Presentation</vt:lpstr>
      <vt:lpstr>OBSERVATIONS FROM RATINGS_DF (BOOK_RATING)</vt:lpstr>
      <vt:lpstr>DATA CLEANING</vt:lpstr>
      <vt:lpstr>IMPUTING MISSING VALUES</vt:lpstr>
      <vt:lpstr>PowerPoint Presentation</vt:lpstr>
      <vt:lpstr>REPLACING STRINGS BY INT VALUES</vt:lpstr>
      <vt:lpstr>DIFFERENT MODELS</vt:lpstr>
      <vt:lpstr>DIFFERENT MODELS</vt:lpstr>
      <vt:lpstr>DIFFERENT MODELS</vt:lpstr>
      <vt:lpstr>PowerPoint Presentation</vt:lpstr>
      <vt:lpstr>PowerPoint Presentation</vt:lpstr>
      <vt:lpstr>PowerPoint Presentation</vt:lpstr>
      <vt:lpstr>DIFFERENT MODELS</vt:lpstr>
      <vt:lpstr>PowerPoint Presentation</vt:lpstr>
      <vt:lpstr>DIFFERENT MODELS</vt:lpstr>
      <vt:lpstr>DIFFERENT MODELS</vt:lpstr>
      <vt:lpstr>PowerPoint Presentation</vt:lpstr>
      <vt:lpstr>PowerPoint Presentation</vt:lpstr>
      <vt:lpstr>CONCLUSION</vt:lpstr>
      <vt:lpstr>CONCLUSION</vt:lpstr>
      <vt:lpstr>CHALLENGES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III  Team 3 :  BOOK RECOMMENDATION SYSTEM  Team Members          Shyam Sundar K           Fathima K</dc:title>
  <dc:creator>syed sharin</dc:creator>
  <cp:lastModifiedBy>bishnuprasad701@gmail.com</cp:lastModifiedBy>
  <cp:revision>27</cp:revision>
  <dcterms:created xsi:type="dcterms:W3CDTF">2023-05-04T07:50:50Z</dcterms:created>
  <dcterms:modified xsi:type="dcterms:W3CDTF">2023-05-10T08:39:45Z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2023-05-04T00:00:00Z</vt:filetime>
  </property>
</Properties>
</file>